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58" r:id="rId6"/>
    <p:sldId id="257" r:id="rId7"/>
    <p:sldId id="267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69" r:id="rId17"/>
    <p:sldId id="278" r:id="rId18"/>
    <p:sldId id="259" r:id="rId19"/>
    <p:sldId id="279" r:id="rId20"/>
    <p:sldId id="280" r:id="rId21"/>
    <p:sldId id="281" r:id="rId22"/>
    <p:sldId id="286" r:id="rId23"/>
    <p:sldId id="283" r:id="rId24"/>
    <p:sldId id="284" r:id="rId25"/>
    <p:sldId id="285" r:id="rId26"/>
    <p:sldId id="287" r:id="rId27"/>
    <p:sldId id="265" r:id="rId2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FD01FE-F91E-4DE5-8656-7B66DF981987}" v="207" dt="2020-05-01T06:30:55.466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91" autoAdjust="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01.05.2020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01.05.2020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www.bilibili.com/video/BV1r7411u7h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www.bilibili.com/video/BV1B7411u7Q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polarisstudio.cn/" TargetMode="External"/><Relationship Id="rId7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xieguochao.com/" TargetMode="External"/><Relationship Id="rId5" Type="http://schemas.openxmlformats.org/officeDocument/2006/relationships/hyperlink" Target="https://xieguochao.com/teaching/2020-spring-CSC1002" TargetMode="External"/><Relationship Id="rId4" Type="http://schemas.openxmlformats.org/officeDocument/2006/relationships/hyperlink" Target="https://xieguochao.com/teaching/2019-fall-ERG3010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blog.xieguochao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github.com/XieGuochao/polarishub_flask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CSE Major </a:t>
            </a:r>
            <a:br>
              <a:rPr lang="en-US" dirty="0"/>
            </a:br>
            <a:r>
              <a:rPr lang="en-US" dirty="0"/>
              <a:t>Sharing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400" dirty="0"/>
              <a:t>Guochao Xie </a:t>
            </a:r>
            <a:r>
              <a:rPr lang="zh-CN" altLang="en-US" sz="2400" dirty="0"/>
              <a:t>谢国超</a:t>
            </a:r>
            <a:endParaRPr lang="en-US" sz="2400" dirty="0"/>
          </a:p>
          <a:p>
            <a:r>
              <a:rPr lang="en-US" sz="2400" dirty="0"/>
              <a:t>The Chinese University of Hong Kong, Shenzhen</a:t>
            </a:r>
            <a:endParaRPr lang="ru-RU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A1A89-FE18-44C6-B3EE-49541CB850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/>
              <a:t>May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697A7-775B-4995-AFA7-E4B1B1C1C8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zh-CN" dirty="0"/>
              <a:t>2020</a:t>
            </a:r>
            <a:endParaRPr lang="ru-RU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4C6EAE-BCD3-477A-BD89-AF820A3ACFA1}"/>
              </a:ext>
            </a:extLst>
          </p:cNvPr>
          <p:cNvGrpSpPr/>
          <p:nvPr/>
        </p:nvGrpSpPr>
        <p:grpSpPr>
          <a:xfrm>
            <a:off x="8498698" y="4814000"/>
            <a:ext cx="2488417" cy="1573569"/>
            <a:chOff x="7704207" y="4474043"/>
            <a:chExt cx="2488417" cy="1573569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1FB2F47F-515D-4DAB-96C1-802DD48148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172F00-5621-4359-A87B-6F9D5BD07135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5" name="Picture 14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46B27A3D-1BAC-457E-9750-3716186C82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A809B-DF05-465B-84B0-9939F9BB5D91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Interests-Oriented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9161821" cy="2657693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/>
              <a:t>Well-Paid?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996?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You may refer to our outstanding graduates:</a:t>
            </a:r>
          </a:p>
          <a:p>
            <a:pPr marL="1143000" lvl="1" indent="-457200"/>
            <a:r>
              <a:rPr lang="en-US" altLang="zh-CN" sz="2400" dirty="0" err="1"/>
              <a:t>Xiaoxing</a:t>
            </a:r>
            <a:r>
              <a:rPr lang="en-US" altLang="zh-CN" sz="2400" dirty="0"/>
              <a:t> Ye</a:t>
            </a:r>
          </a:p>
          <a:p>
            <a:pPr marL="1143000" lvl="1" indent="-457200"/>
            <a:r>
              <a:rPr lang="en-US" sz="2400" dirty="0" err="1"/>
              <a:t>Yifan</a:t>
            </a:r>
            <a:r>
              <a:rPr lang="en-US" sz="2400" dirty="0"/>
              <a:t> 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29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Interests-Oriented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9161821" cy="2657693"/>
          </a:xfrm>
        </p:spPr>
        <p:txBody>
          <a:bodyPr>
            <a:noAutofit/>
          </a:bodyPr>
          <a:lstStyle/>
          <a:p>
            <a:r>
              <a:rPr lang="en-US" sz="2800" dirty="0"/>
              <a:t>Working in Microsoft</a:t>
            </a:r>
          </a:p>
          <a:p>
            <a:endParaRPr lang="en-US" sz="2800" dirty="0"/>
          </a:p>
          <a:p>
            <a:r>
              <a:rPr lang="en-US" dirty="0">
                <a:hlinkClick r:id="rId2"/>
              </a:rPr>
              <a:t>https://www.bilibili.com/video/BV1r7411u7h5</a:t>
            </a:r>
            <a:r>
              <a:rPr lang="en-US" dirty="0"/>
              <a:t> </a:t>
            </a:r>
          </a:p>
          <a:p>
            <a:endParaRPr lang="en-US" sz="28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4729CF-81E6-4FF6-A0F1-E065E9199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210" y="2225392"/>
            <a:ext cx="5040759" cy="322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2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Interests-Oriented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9161821" cy="2657693"/>
          </a:xfrm>
        </p:spPr>
        <p:txBody>
          <a:bodyPr>
            <a:noAutofit/>
          </a:bodyPr>
          <a:lstStyle/>
          <a:p>
            <a:r>
              <a:rPr lang="en-US" sz="2800" dirty="0"/>
              <a:t>Working in </a:t>
            </a:r>
            <a:r>
              <a:rPr lang="en-US" altLang="zh-CN" sz="2800" dirty="0"/>
              <a:t>Amazon Web Services</a:t>
            </a:r>
            <a:endParaRPr lang="en-US" sz="2800" dirty="0"/>
          </a:p>
          <a:p>
            <a:endParaRPr lang="en-US" sz="2800" dirty="0"/>
          </a:p>
          <a:p>
            <a:r>
              <a:rPr lang="en-US" dirty="0">
                <a:hlinkClick r:id="rId2"/>
              </a:rPr>
              <a:t>https://www.bilibili.com/video/BV1B7411u7QT</a:t>
            </a:r>
            <a:r>
              <a:rPr lang="en-US" sz="2800" dirty="0"/>
              <a:t> 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321062-FAD9-4061-A564-E79115187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991" y="2225392"/>
            <a:ext cx="4669978" cy="297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55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CSE Courses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406D1B5-48CE-4564-82FE-9181F7B00A4A}"/>
              </a:ext>
            </a:extLst>
          </p:cNvPr>
          <p:cNvGrpSpPr/>
          <p:nvPr/>
        </p:nvGrpSpPr>
        <p:grpSpPr>
          <a:xfrm>
            <a:off x="8498698" y="4814000"/>
            <a:ext cx="2488417" cy="1573569"/>
            <a:chOff x="7704207" y="4474043"/>
            <a:chExt cx="2488417" cy="1573569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A13EE57D-577B-4731-B1E2-5150EAFB78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58468F-0DEE-4405-BBFD-897228E51912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0" name="Picture 9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B658E7F4-69CB-42B8-8F1A-8D4FB03C1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B9D3F6-73E9-466B-B23E-91675371C378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2049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CSE Courses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9452149" cy="2657693"/>
          </a:xfrm>
        </p:spPr>
        <p:txBody>
          <a:bodyPr numCol="2">
            <a:noAutofit/>
          </a:bodyPr>
          <a:lstStyle/>
          <a:p>
            <a:r>
              <a:rPr lang="en-US" sz="1800" dirty="0"/>
              <a:t>- Year 1</a:t>
            </a:r>
          </a:p>
          <a:p>
            <a:r>
              <a:rPr lang="en-US" sz="1800" dirty="0"/>
              <a:t>  - Python: CSC1001, CSC1002</a:t>
            </a:r>
          </a:p>
          <a:p>
            <a:r>
              <a:rPr lang="en-US" sz="1800" dirty="0"/>
              <a:t>- Year 2</a:t>
            </a:r>
          </a:p>
          <a:p>
            <a:r>
              <a:rPr lang="en-US" sz="1800" dirty="0"/>
              <a:t>  - 1st Term:</a:t>
            </a:r>
          </a:p>
          <a:p>
            <a:r>
              <a:rPr lang="en-US" sz="1800" dirty="0"/>
              <a:t>    - Discrete Math: CSC3001</a:t>
            </a:r>
          </a:p>
          <a:p>
            <a:r>
              <a:rPr lang="en-US" sz="1800" dirty="0"/>
              <a:t>    - Digital and Logic Systems: EIE2050</a:t>
            </a:r>
          </a:p>
          <a:p>
            <a:r>
              <a:rPr lang="en-US" sz="1800" dirty="0"/>
              <a:t>  - 2nd Term:</a:t>
            </a:r>
          </a:p>
          <a:p>
            <a:r>
              <a:rPr lang="en-US" sz="1800" dirty="0"/>
              <a:t>    - C++: CSC3002</a:t>
            </a:r>
          </a:p>
          <a:p>
            <a:r>
              <a:rPr lang="en-US" sz="1800" dirty="0"/>
              <a:t>    - Computer Architecture: CSC3050</a:t>
            </a:r>
          </a:p>
          <a:p>
            <a:endParaRPr lang="en-US" sz="1800" dirty="0"/>
          </a:p>
          <a:p>
            <a:r>
              <a:rPr lang="en-US" sz="1800" dirty="0"/>
              <a:t>- Year 3:</a:t>
            </a:r>
          </a:p>
          <a:p>
            <a:r>
              <a:rPr lang="en-US" sz="1800" dirty="0"/>
              <a:t>  - 1st Term:</a:t>
            </a:r>
          </a:p>
          <a:p>
            <a:r>
              <a:rPr lang="en-US" sz="1800" dirty="0"/>
              <a:t>    - Data Structures: CSC3100</a:t>
            </a:r>
          </a:p>
          <a:p>
            <a:r>
              <a:rPr lang="en-US" sz="1800" dirty="0"/>
              <a:t>    - Operating Systems: CSC3150</a:t>
            </a:r>
          </a:p>
          <a:p>
            <a:r>
              <a:rPr lang="en-US" sz="1800" dirty="0"/>
              <a:t>  - 2nd Term:</a:t>
            </a:r>
          </a:p>
          <a:p>
            <a:r>
              <a:rPr lang="en-US" sz="1800" dirty="0"/>
              <a:t>    - Database: CSC3170</a:t>
            </a:r>
          </a:p>
          <a:p>
            <a:r>
              <a:rPr lang="en-US" sz="1800" dirty="0"/>
              <a:t>    - Software Engineering: CSC4001</a:t>
            </a:r>
          </a:p>
          <a:p>
            <a:r>
              <a:rPr lang="en-US" sz="1800" dirty="0"/>
              <a:t>- Year 4:</a:t>
            </a:r>
          </a:p>
          <a:p>
            <a:r>
              <a:rPr lang="en-US" sz="1800" dirty="0"/>
              <a:t>  - Distributed and Parallel Computing: CSC4005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CC78B32C-D65A-4FB0-B18E-43CEAF05C551}"/>
              </a:ext>
            </a:extLst>
          </p:cNvPr>
          <p:cNvCxnSpPr/>
          <p:nvPr/>
        </p:nvCxnSpPr>
        <p:spPr>
          <a:xfrm rot="5400000">
            <a:off x="3498210" y="4764947"/>
            <a:ext cx="780176" cy="109057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4DD6E7E5-ADCB-4D59-95B0-C86E6CB081B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096003" y="3882692"/>
            <a:ext cx="1863322" cy="1179775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36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778" y="1046140"/>
            <a:ext cx="5442222" cy="782638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CSE Requires Self-Learning!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1205" y="2241515"/>
            <a:ext cx="4846603" cy="3437694"/>
          </a:xfrm>
        </p:spPr>
        <p:txBody>
          <a:bodyPr>
            <a:normAutofit/>
          </a:bodyPr>
          <a:lstStyle/>
          <a:p>
            <a:r>
              <a:rPr lang="en-US" dirty="0"/>
              <a:t>Will the university teach these?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Building website? (You may learn in 1 or 2 tutorials ...)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Building APPs? (NO!)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Writing reports? (Almost no...)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15</a:t>
            </a:fld>
            <a:endParaRPr lang="ru-RU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D1A2C5B-6BF1-40E4-92A5-7439288EC13A}"/>
              </a:ext>
            </a:extLst>
          </p:cNvPr>
          <p:cNvGrpSpPr/>
          <p:nvPr/>
        </p:nvGrpSpPr>
        <p:grpSpPr>
          <a:xfrm>
            <a:off x="8498698" y="4814000"/>
            <a:ext cx="2488417" cy="1573569"/>
            <a:chOff x="7704207" y="4474043"/>
            <a:chExt cx="2488417" cy="1573569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FAB1FB08-D88B-4FAB-8A0C-ED4CE281C4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76D0C8-4EE9-4C74-8311-C420349407F9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0" name="Picture 9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009BD167-78EA-443F-AC9C-8A46F2753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EE0EBE3-8BB2-4E4A-BDA5-2CE9A575E7A8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5883619" cy="782638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Learn by reading documents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16</a:t>
            </a:fld>
            <a:endParaRPr lang="ru-RU" dirty="0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86C34A-D9F0-422F-9285-0D6E38C70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676" y="2131843"/>
            <a:ext cx="5593572" cy="3445496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924BAC-204F-4E08-8C69-1519DA99F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131843"/>
            <a:ext cx="5105086" cy="17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068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Learn by following instructions</a:t>
            </a:r>
            <a:br>
              <a:rPr lang="en-US" b="0" dirty="0"/>
            </a:b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17</a:t>
            </a:fld>
            <a:endParaRPr lang="ru-RU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4B409B5-B96D-4746-81E0-237FE0267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019" y="2148711"/>
            <a:ext cx="4546663" cy="3141572"/>
          </a:xfrm>
          <a:prstGeom prst="rect">
            <a:avLst/>
          </a:prstGeom>
        </p:spPr>
      </p:pic>
      <p:pic>
        <p:nvPicPr>
          <p:cNvPr id="7" name="Picture 6" descr="A screenshot of a social media post with text and people in the background&#10;&#10;Description automatically generated">
            <a:extLst>
              <a:ext uri="{FF2B5EF4-FFF2-40B4-BE49-F238E27FC236}">
                <a16:creationId xmlns:a16="http://schemas.microsoft.com/office/drawing/2014/main" id="{C08C1F87-99FE-49DF-96AB-59C55F9FB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" y="2148711"/>
            <a:ext cx="4911960" cy="31415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61F139-7608-444D-B8A7-2E73E9E730F0}"/>
              </a:ext>
            </a:extLst>
          </p:cNvPr>
          <p:cNvSpPr txBox="1"/>
          <p:nvPr/>
        </p:nvSpPr>
        <p:spPr>
          <a:xfrm>
            <a:off x="5910607" y="3181157"/>
            <a:ext cx="8484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tx2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003772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Learn by following instructions</a:t>
            </a:r>
            <a:br>
              <a:rPr lang="en-US" b="0" dirty="0"/>
            </a:b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3CAFEFE1-A538-4128-9577-DA440D813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806" y="2856552"/>
            <a:ext cx="4914388" cy="31423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BFE3C7-8AF7-4E7A-943A-E5265FA245B3}"/>
              </a:ext>
            </a:extLst>
          </p:cNvPr>
          <p:cNvSpPr txBox="1"/>
          <p:nvPr/>
        </p:nvSpPr>
        <p:spPr>
          <a:xfrm>
            <a:off x="4035105" y="2122415"/>
            <a:ext cx="3758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Then,</a:t>
            </a:r>
            <a:r>
              <a:rPr lang="zh-CN" altLang="en-US" sz="2400" dirty="0">
                <a:solidFill>
                  <a:schemeClr val="tx2"/>
                </a:solidFill>
              </a:rPr>
              <a:t> </a:t>
            </a:r>
            <a:r>
              <a:rPr lang="en-US" altLang="zh-CN" sz="2400" dirty="0">
                <a:solidFill>
                  <a:schemeClr val="tx2"/>
                </a:solidFill>
              </a:rPr>
              <a:t>build your own blog?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201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7536250" cy="782638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Life of Being Patient and Debugging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19</a:t>
            </a:fld>
            <a:endParaRPr lang="ru-RU" dirty="0"/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3CB806D3-E9B3-4AD6-B573-8B12335405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67" r="8293" b="1"/>
          <a:stretch/>
        </p:blipFill>
        <p:spPr>
          <a:xfrm>
            <a:off x="3913711" y="2297258"/>
            <a:ext cx="4364578" cy="3269269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478052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Introduction</a:t>
            </a:r>
            <a:endParaRPr lang="ru-RU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1" y="2134681"/>
            <a:ext cx="5467378" cy="3762780"/>
          </a:xfrm>
        </p:spPr>
        <p:txBody>
          <a:bodyPr>
            <a:noAutofit/>
          </a:bodyPr>
          <a:lstStyle/>
          <a:p>
            <a:pPr eaLnBrk="0"/>
            <a:r>
              <a:rPr lang="en-US" sz="1800" dirty="0">
                <a:solidFill>
                  <a:schemeClr val="bg1"/>
                </a:solidFill>
              </a:rPr>
              <a:t>Class of 2017, CUHK(SZ)</a:t>
            </a: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Major: Computer Science of Engineering</a:t>
            </a: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GPA: 3.8+</a:t>
            </a: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Research Area: System</a:t>
            </a: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Co-Founder of </a:t>
            </a:r>
            <a:r>
              <a:rPr lang="en-US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Polaris Studio (</a:t>
            </a:r>
            <a:r>
              <a:rPr lang="zh-CN" altLang="en-US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北极星工作室</a:t>
            </a:r>
            <a:r>
              <a:rPr lang="en-US" altLang="zh-CN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en-US" sz="1800" dirty="0">
              <a:solidFill>
                <a:schemeClr val="bg1"/>
              </a:solidFill>
            </a:endParaRP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USTF of </a:t>
            </a:r>
            <a:r>
              <a:rPr lang="en-US" sz="1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ERG3010, Fall 2019</a:t>
            </a:r>
            <a:r>
              <a:rPr lang="en-US" sz="1800" dirty="0">
                <a:solidFill>
                  <a:schemeClr val="bg1"/>
                </a:solidFill>
              </a:rPr>
              <a:t> and </a:t>
            </a:r>
            <a:r>
              <a:rPr lang="en-US" sz="1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CSC1002 Spring 2020</a:t>
            </a:r>
            <a:endParaRPr lang="en-US" sz="1800" dirty="0">
              <a:solidFill>
                <a:schemeClr val="bg1"/>
              </a:solidFill>
            </a:endParaRP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Summer: University of California, Berkeley, 2019.</a:t>
            </a:r>
          </a:p>
          <a:p>
            <a:pPr eaLnBrk="0"/>
            <a:r>
              <a:rPr lang="en-US" sz="1800" dirty="0">
                <a:solidFill>
                  <a:schemeClr val="bg1"/>
                </a:solidFill>
              </a:rPr>
              <a:t>More Information: </a:t>
            </a:r>
          </a:p>
          <a:p>
            <a:pPr lvl="1" eaLnBrk="0"/>
            <a:r>
              <a:rPr lang="en-US" sz="1800" dirty="0">
                <a:solidFill>
                  <a:schemeClr val="bg1"/>
                </a:solidFill>
              </a:rPr>
              <a:t>Personal Homepage: </a:t>
            </a:r>
            <a:r>
              <a:rPr lang="en-US" sz="1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xieguochao.com</a:t>
            </a:r>
            <a:endParaRPr lang="en-US" sz="18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0A15D3-3B63-4E0F-B4B9-6C7DC7A1BC9F}"/>
              </a:ext>
            </a:extLst>
          </p:cNvPr>
          <p:cNvGrpSpPr/>
          <p:nvPr/>
        </p:nvGrpSpPr>
        <p:grpSpPr>
          <a:xfrm>
            <a:off x="8498698" y="4814000"/>
            <a:ext cx="2488417" cy="1573569"/>
            <a:chOff x="7704207" y="4474043"/>
            <a:chExt cx="2488417" cy="1573569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842DB9F8-DDA4-4ABA-BD66-8BF7523D83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0911E4-A37A-4203-BF12-5890EB8D10D8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7" name="Picture 16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C032DCD4-2783-4F5C-AB3B-CB22E51755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DA3462E-7095-44C6-BFD0-27973F76FA83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/>
          </a:bodyPr>
          <a:lstStyle/>
          <a:p>
            <a:r>
              <a:rPr lang="en-US" b="0" dirty="0"/>
              <a:t>Free to Learn Cool Things!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FE3C7-8AF7-4E7A-943A-E5265FA245B3}"/>
              </a:ext>
            </a:extLst>
          </p:cNvPr>
          <p:cNvSpPr txBox="1"/>
          <p:nvPr/>
        </p:nvSpPr>
        <p:spPr>
          <a:xfrm>
            <a:off x="4035105" y="2122415"/>
            <a:ext cx="3758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Writing in Markdown: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CD4419-A2D1-4B23-AA7B-86B23FF2B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717" y="2612970"/>
            <a:ext cx="5315042" cy="332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21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/>
          </a:bodyPr>
          <a:lstStyle/>
          <a:p>
            <a:r>
              <a:rPr lang="en-US" b="0" dirty="0"/>
              <a:t>Free to Learn Cool Things!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BFE3C7-8AF7-4E7A-943A-E5265FA245B3}"/>
              </a:ext>
            </a:extLst>
          </p:cNvPr>
          <p:cNvSpPr txBox="1"/>
          <p:nvPr/>
        </p:nvSpPr>
        <p:spPr>
          <a:xfrm>
            <a:off x="3981959" y="2158511"/>
            <a:ext cx="3864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2"/>
                </a:solidFill>
              </a:rPr>
              <a:t>Running </a:t>
            </a:r>
            <a:r>
              <a:rPr lang="en-US" altLang="zh-CN" sz="2400" dirty="0" err="1">
                <a:solidFill>
                  <a:schemeClr val="tx2"/>
                </a:solidFill>
              </a:rPr>
              <a:t>VSCode</a:t>
            </a:r>
            <a:r>
              <a:rPr lang="en-US" altLang="zh-CN" sz="2400" dirty="0">
                <a:solidFill>
                  <a:schemeClr val="tx2"/>
                </a:solidFill>
              </a:rPr>
              <a:t> on website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E1D98F8-EE8E-4452-B031-853929BA2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686" y="2687003"/>
            <a:ext cx="5812628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7751FB-6BF9-48FB-A60D-FA1C66BB487F}"/>
              </a:ext>
            </a:extLst>
          </p:cNvPr>
          <p:cNvSpPr/>
          <p:nvPr/>
        </p:nvSpPr>
        <p:spPr>
          <a:xfrm>
            <a:off x="3732389" y="6182831"/>
            <a:ext cx="4363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https://workspace.xieguochao.com/</a:t>
            </a:r>
            <a:endParaRPr lang="en-US" b="0" dirty="0">
              <a:solidFill>
                <a:schemeClr val="tx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556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/>
          </a:bodyPr>
          <a:lstStyle/>
          <a:p>
            <a:r>
              <a:rPr lang="en-US" altLang="zh-CN" b="0" dirty="0"/>
              <a:t>Conclusion</a:t>
            </a: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F7D641-2AEC-45AD-8C11-5ECB104E8018}"/>
              </a:ext>
            </a:extLst>
          </p:cNvPr>
          <p:cNvSpPr/>
          <p:nvPr/>
        </p:nvSpPr>
        <p:spPr>
          <a:xfrm>
            <a:off x="3038706" y="3429000"/>
            <a:ext cx="72135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+mj-lt"/>
              </a:rPr>
              <a:t>Choose CSE and be a cool guy!</a:t>
            </a:r>
            <a:endParaRPr lang="en-US" sz="4000" b="0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7621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33272"/>
            <a:ext cx="6773630" cy="782638"/>
          </a:xfrm>
        </p:spPr>
        <p:txBody>
          <a:bodyPr>
            <a:normAutofit/>
          </a:bodyPr>
          <a:lstStyle/>
          <a:p>
            <a:r>
              <a:rPr lang="en-US" altLang="zh-CN" b="0" dirty="0"/>
              <a:t>Advertisement</a:t>
            </a: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F7D641-2AEC-45AD-8C11-5ECB104E8018}"/>
              </a:ext>
            </a:extLst>
          </p:cNvPr>
          <p:cNvSpPr/>
          <p:nvPr/>
        </p:nvSpPr>
        <p:spPr>
          <a:xfrm>
            <a:off x="1325527" y="3311554"/>
            <a:ext cx="497584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+mj-lt"/>
              </a:rPr>
              <a:t>I will be USTF of CSC3100: </a:t>
            </a:r>
          </a:p>
          <a:p>
            <a:r>
              <a:rPr lang="en-US" sz="2800" b="1" dirty="0">
                <a:solidFill>
                  <a:schemeClr val="tx2"/>
                </a:solidFill>
                <a:latin typeface="+mj-lt"/>
              </a:rPr>
              <a:t>data structures this summer. </a:t>
            </a:r>
          </a:p>
          <a:p>
            <a:r>
              <a:rPr lang="en-US" sz="2800" b="1" dirty="0">
                <a:solidFill>
                  <a:schemeClr val="tx2"/>
                </a:solidFill>
                <a:latin typeface="+mj-lt"/>
              </a:rPr>
              <a:t>Welcome to ask me questions!</a:t>
            </a:r>
            <a:endParaRPr lang="en-US" sz="2800" b="0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4414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BFE92-CA4F-4673-B4D5-7FFF88E819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2239" y="3675708"/>
            <a:ext cx="10034073" cy="1101897"/>
          </a:xfrm>
        </p:spPr>
        <p:txBody>
          <a:bodyPr/>
          <a:lstStyle/>
          <a:p>
            <a:r>
              <a:rPr lang="en-US" dirty="0"/>
              <a:t>Guochao Xie </a:t>
            </a:r>
            <a:r>
              <a:rPr lang="zh-CN" altLang="en-US" dirty="0"/>
              <a:t>谢国超</a:t>
            </a:r>
            <a:endParaRPr lang="en-US" altLang="zh-CN" dirty="0"/>
          </a:p>
          <a:p>
            <a:r>
              <a:rPr lang="en-US" dirty="0"/>
              <a:t>The Chinese University of Hong Kong, Shenzhen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673424-1521-4ECB-BC19-D062786A9E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Website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9D6192-3994-44C6-93B4-D248EEE931D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https://xieguochao.com/</a:t>
            </a:r>
            <a:endParaRPr lang="ru-RU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0DCF35-906C-4A27-8F93-BE8091B6C863}"/>
              </a:ext>
            </a:extLst>
          </p:cNvPr>
          <p:cNvGrpSpPr/>
          <p:nvPr/>
        </p:nvGrpSpPr>
        <p:grpSpPr>
          <a:xfrm>
            <a:off x="774031" y="4793928"/>
            <a:ext cx="2488417" cy="1573569"/>
            <a:chOff x="7704207" y="4474043"/>
            <a:chExt cx="2488417" cy="1573569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07FEA3E-6AEE-4AB2-B7F4-D19F9F8B2F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3D615-DE53-4C3E-8912-71FF66484EE2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2" name="Picture 11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2EF23D3D-6340-4C86-AB6E-93A4344CD5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9DA6A60-CD61-4F84-9422-6D914EBBF87C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CSE?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5928427" cy="749047"/>
          </a:xfrm>
        </p:spPr>
        <p:txBody>
          <a:bodyPr>
            <a:normAutofit/>
          </a:bodyPr>
          <a:lstStyle/>
          <a:p>
            <a:r>
              <a:rPr lang="en-US" sz="2400" dirty="0"/>
              <a:t>Interest-Oriented </a:t>
            </a:r>
            <a:r>
              <a:rPr lang="en-US" altLang="zh-CN" sz="2400" dirty="0"/>
              <a:t>or Interests-Oriented?</a:t>
            </a:r>
            <a:endParaRPr lang="en-US" sz="2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CB3AE4-E0B3-488A-9DE8-46C1153653D0}"/>
              </a:ext>
            </a:extLst>
          </p:cNvPr>
          <p:cNvGrpSpPr/>
          <p:nvPr/>
        </p:nvGrpSpPr>
        <p:grpSpPr>
          <a:xfrm>
            <a:off x="8498698" y="4814000"/>
            <a:ext cx="2488417" cy="1573569"/>
            <a:chOff x="7704207" y="4474043"/>
            <a:chExt cx="2488417" cy="1573569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F9A43993-2AB7-409C-A1D7-64EC5CB419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0110" y="4474043"/>
              <a:ext cx="1132514" cy="1132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A55359-FEA6-42EA-B0B6-A3EBD3037F50}"/>
                </a:ext>
              </a:extLst>
            </p:cNvPr>
            <p:cNvSpPr txBox="1"/>
            <p:nvPr/>
          </p:nvSpPr>
          <p:spPr>
            <a:xfrm>
              <a:off x="9158809" y="5678280"/>
              <a:ext cx="958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PPT link</a:t>
              </a:r>
            </a:p>
          </p:txBody>
        </p:sp>
        <p:pic>
          <p:nvPicPr>
            <p:cNvPr id="10" name="Picture 9" descr="A close up of text on a black background&#10;&#10;Description automatically generated">
              <a:extLst>
                <a:ext uri="{FF2B5EF4-FFF2-40B4-BE49-F238E27FC236}">
                  <a16:creationId xmlns:a16="http://schemas.microsoft.com/office/drawing/2014/main" id="{791C57DE-B276-4544-B3C6-EB2B68759E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741" t="6654" r="6654" b="5741"/>
            <a:stretch/>
          </p:blipFill>
          <p:spPr>
            <a:xfrm>
              <a:off x="7704207" y="4474043"/>
              <a:ext cx="1132514" cy="113251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93977A-194B-4912-8446-ED02D726D01E}"/>
                </a:ext>
              </a:extLst>
            </p:cNvPr>
            <p:cNvSpPr txBox="1"/>
            <p:nvPr/>
          </p:nvSpPr>
          <p:spPr>
            <a:xfrm>
              <a:off x="7779708" y="5669155"/>
              <a:ext cx="11325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About 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5895217" cy="1524487"/>
          </a:xfrm>
        </p:spPr>
        <p:txBody>
          <a:bodyPr>
            <a:noAutofit/>
          </a:bodyPr>
          <a:lstStyle/>
          <a:p>
            <a:pPr eaLnBrk="0"/>
            <a:r>
              <a:rPr lang="en-US" sz="2800" dirty="0"/>
              <a:t>Playing games? Or Building games?</a:t>
            </a:r>
          </a:p>
          <a:p>
            <a:pPr eaLnBrk="0"/>
            <a:endParaRPr lang="en-US" dirty="0"/>
          </a:p>
          <a:p>
            <a:pPr eaLnBrk="0"/>
            <a:r>
              <a:rPr lang="en-US" sz="2000" dirty="0"/>
              <a:t>Reference: Kinley, CSC1002 Assignment 2, </a:t>
            </a:r>
          </a:p>
          <a:p>
            <a:pPr eaLnBrk="0"/>
            <a:r>
              <a:rPr lang="en-US" sz="2000" dirty="0"/>
              <a:t>Spring 2020.</a:t>
            </a:r>
          </a:p>
          <a:p>
            <a:pPr eaLnBrk="0" hangingPunct="0"/>
            <a:br>
              <a:rPr lang="en-US" dirty="0"/>
            </a:br>
            <a:endParaRPr lang="en-US" dirty="0"/>
          </a:p>
          <a:p>
            <a:pPr eaLnBrk="0"/>
            <a:endParaRPr lang="en-US" sz="28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488C1AC-06A6-4B8F-BEAC-DFB4B4009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703" y="2225392"/>
            <a:ext cx="3737901" cy="373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24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5895217" cy="1524487"/>
          </a:xfrm>
        </p:spPr>
        <p:txBody>
          <a:bodyPr>
            <a:noAutofit/>
          </a:bodyPr>
          <a:lstStyle/>
          <a:p>
            <a:pPr eaLnBrk="0"/>
            <a:r>
              <a:rPr lang="en-US" altLang="zh-CN" sz="2800" dirty="0"/>
              <a:t>Write websites?</a:t>
            </a:r>
          </a:p>
          <a:p>
            <a:pPr eaLnBrk="0"/>
            <a:endParaRPr lang="en-US" sz="2800" dirty="0"/>
          </a:p>
          <a:p>
            <a:pPr eaLnBrk="0"/>
            <a:r>
              <a:rPr lang="en-US" sz="2000" dirty="0"/>
              <a:t>Reference: Personal Blog</a:t>
            </a:r>
          </a:p>
          <a:p>
            <a:pPr eaLnBrk="0"/>
            <a:r>
              <a:rPr lang="en-US" sz="2000" dirty="0">
                <a:hlinkClick r:id="rId2"/>
              </a:rPr>
              <a:t>https://blog.xieguochao.com/</a:t>
            </a:r>
            <a:endParaRPr lang="en-US" sz="2000" dirty="0"/>
          </a:p>
          <a:p>
            <a:pPr eaLnBrk="0"/>
            <a:endParaRPr lang="en-US" sz="2800" dirty="0"/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3E28319C-AA26-4A45-98D0-8272FF169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700" y="2225392"/>
            <a:ext cx="5335616" cy="341167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85DAF0D-FECC-43F1-922C-67A9E7FF8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633" y="2842892"/>
            <a:ext cx="1172215" cy="117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780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5321969" cy="2061382"/>
          </a:xfrm>
        </p:spPr>
        <p:txBody>
          <a:bodyPr>
            <a:noAutofit/>
          </a:bodyPr>
          <a:lstStyle/>
          <a:p>
            <a:r>
              <a:rPr lang="en-US" sz="2800" dirty="0"/>
              <a:t>Build Mini App?</a:t>
            </a:r>
          </a:p>
          <a:p>
            <a:endParaRPr lang="en-US" dirty="0"/>
          </a:p>
          <a:p>
            <a:r>
              <a:rPr lang="en-US" dirty="0"/>
              <a:t>Reference: CUHK(SZ) Campus Heatmap </a:t>
            </a:r>
          </a:p>
          <a:p>
            <a:r>
              <a:rPr lang="en-US" dirty="0"/>
              <a:t>(Search: CUHKSZHEATMAP on WeChat), </a:t>
            </a:r>
          </a:p>
          <a:p>
            <a:r>
              <a:rPr lang="en-US" dirty="0"/>
              <a:t>Summer 2018.</a:t>
            </a:r>
          </a:p>
          <a:p>
            <a:endParaRPr lang="en-US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E7AD739-B3DE-4C02-B2D0-C798954CA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2320" y="2105686"/>
            <a:ext cx="2277284" cy="389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17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6977397" cy="1524487"/>
          </a:xfrm>
        </p:spPr>
        <p:txBody>
          <a:bodyPr>
            <a:noAutofit/>
          </a:bodyPr>
          <a:lstStyle/>
          <a:p>
            <a:r>
              <a:rPr lang="en-US" sz="2800" dirty="0"/>
              <a:t>Build Useful Tools?</a:t>
            </a:r>
            <a:endParaRPr lang="en-US" dirty="0"/>
          </a:p>
          <a:p>
            <a:endParaRPr lang="en-US" dirty="0"/>
          </a:p>
          <a:p>
            <a:r>
              <a:rPr lang="en-US" dirty="0"/>
              <a:t>Reference: </a:t>
            </a:r>
            <a:r>
              <a:rPr lang="en-US" dirty="0" err="1"/>
              <a:t>PolarisHub</a:t>
            </a:r>
            <a:r>
              <a:rPr lang="en-US" dirty="0"/>
              <a:t> (Open-Source on GitHub)</a:t>
            </a:r>
          </a:p>
          <a:p>
            <a:r>
              <a:rPr lang="en-US" dirty="0">
                <a:hlinkClick r:id="rId2"/>
              </a:rPr>
              <a:t>https://github.com/XieGuochao/polarishub_flask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9409F4-D17F-4BB9-9E70-966CE467C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051" y="2225392"/>
            <a:ext cx="4650918" cy="250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39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6977397" cy="2657693"/>
          </a:xfrm>
        </p:spPr>
        <p:txBody>
          <a:bodyPr>
            <a:noAutofit/>
          </a:bodyPr>
          <a:lstStyle/>
          <a:p>
            <a:r>
              <a:rPr lang="en-US" sz="2800" dirty="0"/>
              <a:t>ML &amp; AI?</a:t>
            </a:r>
            <a:endParaRPr lang="en-US" dirty="0"/>
          </a:p>
          <a:p>
            <a:endParaRPr lang="en-US" dirty="0"/>
          </a:p>
          <a:p>
            <a:r>
              <a:rPr lang="en-US" dirty="0"/>
              <a:t>PS: I am one of the contributor of the book </a:t>
            </a:r>
          </a:p>
          <a:p>
            <a:r>
              <a:rPr lang="en-US" dirty="0"/>
              <a:t>《</a:t>
            </a:r>
            <a:r>
              <a:rPr lang="zh-CN" altLang="en-US" dirty="0"/>
              <a:t>动手学深度学习</a:t>
            </a:r>
            <a:r>
              <a:rPr lang="en-US" altLang="zh-CN" dirty="0"/>
              <a:t>》 (</a:t>
            </a:r>
            <a:r>
              <a:rPr lang="en-US" dirty="0"/>
              <a:t>https://github.com/d2l-ai/d2l-zh), </a:t>
            </a:r>
          </a:p>
          <a:p>
            <a:r>
              <a:rPr lang="en-US" dirty="0"/>
              <a:t>fixing a bug.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74D4CE-EE4A-43EF-85CF-1591181E7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139" y="1815910"/>
            <a:ext cx="2927465" cy="374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531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Interest-Oriented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474E5-1D4F-4205-A2AB-F4A920779B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9161821" cy="2657693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More?</a:t>
            </a:r>
          </a:p>
          <a:p>
            <a:endParaRPr lang="en-US" altLang="zh-CN" sz="2800" dirty="0"/>
          </a:p>
          <a:p>
            <a:r>
              <a:rPr lang="en-US" dirty="0"/>
              <a:t>If you are interested in everything that can be solved by </a:t>
            </a:r>
          </a:p>
          <a:p>
            <a:r>
              <a:rPr lang="en-US" dirty="0"/>
              <a:t>hardware, software, and the Internet, choose CSE!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81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10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598</Words>
  <Application>Microsoft Office PowerPoint</Application>
  <PresentationFormat>Widescreen</PresentationFormat>
  <Paragraphs>148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Consolas</vt:lpstr>
      <vt:lpstr>Myriad Pro</vt:lpstr>
      <vt:lpstr>Wingdings</vt:lpstr>
      <vt:lpstr>Office Theme</vt:lpstr>
      <vt:lpstr>CSE Major  Sharing</vt:lpstr>
      <vt:lpstr>Self Introduction</vt:lpstr>
      <vt:lpstr>WHY CSE?</vt:lpstr>
      <vt:lpstr>Interest-Oriented</vt:lpstr>
      <vt:lpstr>Interest-Oriented</vt:lpstr>
      <vt:lpstr>Interest-Oriented</vt:lpstr>
      <vt:lpstr>Interest-Oriented</vt:lpstr>
      <vt:lpstr>Interest-Oriented</vt:lpstr>
      <vt:lpstr>Interest-Oriented</vt:lpstr>
      <vt:lpstr>Interests-Oriented</vt:lpstr>
      <vt:lpstr>Interests-Oriented</vt:lpstr>
      <vt:lpstr>Interests-Oriented</vt:lpstr>
      <vt:lpstr>CSE Courses</vt:lpstr>
      <vt:lpstr>CSE Courses</vt:lpstr>
      <vt:lpstr>CSE Requires Self-Learning!</vt:lpstr>
      <vt:lpstr>Learn by reading documents</vt:lpstr>
      <vt:lpstr>Learn by following instructions </vt:lpstr>
      <vt:lpstr>Learn by following instructions </vt:lpstr>
      <vt:lpstr>Life of Being Patient and Debugging</vt:lpstr>
      <vt:lpstr>Free to Learn Cool Things!</vt:lpstr>
      <vt:lpstr>Free to Learn Cool Things!</vt:lpstr>
      <vt:lpstr>Conclusion</vt:lpstr>
      <vt:lpstr>Advertisement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2020-05-01T06:14:03Z</dcterms:created>
  <dcterms:modified xsi:type="dcterms:W3CDTF">2020-05-01T06:30:56Z</dcterms:modified>
</cp:coreProperties>
</file>